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07" autoAdjust="0"/>
  </p:normalViewPr>
  <p:slideViewPr>
    <p:cSldViewPr snapToGrid="0">
      <p:cViewPr varScale="1">
        <p:scale>
          <a:sx n="110" d="100"/>
          <a:sy n="110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Система электронных дневников и журналов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9213" y="5437779"/>
            <a:ext cx="8915399" cy="1126283"/>
          </a:xfrm>
        </p:spPr>
        <p:txBody>
          <a:bodyPr/>
          <a:lstStyle/>
          <a:p>
            <a:pPr algn="r"/>
            <a:r>
              <a:rPr lang="ru-RU" dirty="0" err="1" smtClean="0"/>
              <a:t>госуслуги.ру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85619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60" b="3360"/>
          <a:stretch>
            <a:fillRect/>
          </a:stretch>
        </p:blipFill>
        <p:spPr bwMode="auto">
          <a:xfrm>
            <a:off x="3065463" y="1428750"/>
            <a:ext cx="6465887" cy="47688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644139" y="767834"/>
            <a:ext cx="27767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ru-RU" sz="2000" b="1" i="1" dirty="0"/>
              <a:t>Расписание уроков</a:t>
            </a:r>
          </a:p>
        </p:txBody>
      </p:sp>
    </p:spTree>
    <p:extLst>
      <p:ext uri="{BB962C8B-B14F-4D97-AF65-F5344CB8AC3E}">
        <p14:creationId xmlns:p14="http://schemas.microsoft.com/office/powerpoint/2010/main" val="264396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270115" y="488434"/>
            <a:ext cx="42412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>
                <a:latin typeface="Arial" panose="020B0604020202020204" pitchFamily="34" charset="0"/>
                <a:ea typeface="Times New Roman" panose="02020603050405020304" pitchFamily="18" charset="0"/>
              </a:rPr>
              <a:t>Домашнее задание для ученика</a:t>
            </a:r>
            <a:endParaRPr lang="ru-RU" sz="2000" i="1" dirty="0"/>
          </a:p>
        </p:txBody>
      </p:sp>
      <p:pic>
        <p:nvPicPr>
          <p:cNvPr id="8194" name="Рисунок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903" y="1298574"/>
            <a:ext cx="10393456" cy="506412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874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3887" y="957263"/>
            <a:ext cx="7046912" cy="5513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095401" y="374134"/>
            <a:ext cx="318388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>
                <a:latin typeface="Arial" panose="020B0604020202020204" pitchFamily="34" charset="0"/>
                <a:ea typeface="Times New Roman" panose="02020603050405020304" pitchFamily="18" charset="0"/>
              </a:rPr>
              <a:t>Подробности об уроке</a:t>
            </a:r>
          </a:p>
        </p:txBody>
      </p:sp>
    </p:spTree>
    <p:extLst>
      <p:ext uri="{BB962C8B-B14F-4D97-AF65-F5344CB8AC3E}">
        <p14:creationId xmlns:p14="http://schemas.microsoft.com/office/powerpoint/2010/main" val="91026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SNAGHTMLecd237a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2950" y="955675"/>
            <a:ext cx="7169150" cy="562723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095401" y="374134"/>
            <a:ext cx="30521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Электронный журнал</a:t>
            </a:r>
            <a:endParaRPr lang="ru-RU" sz="2000" b="1" i="1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35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8050" y="625475"/>
            <a:ext cx="5455372" cy="59531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041900" y="225365"/>
            <a:ext cx="37025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Посещаемость</a:t>
            </a:r>
            <a:endParaRPr lang="ru-RU" sz="2000" b="1" i="1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45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Рисунок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438275"/>
            <a:ext cx="5076825" cy="51844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696927" y="504765"/>
            <a:ext cx="37025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Все оценки</a:t>
            </a:r>
            <a:endParaRPr lang="ru-RU" sz="2000" b="1" i="1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12291" name="Picture 3" descr="SNAGHTMLecdbc3f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875" y="1438275"/>
            <a:ext cx="5482418" cy="38957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8119827" y="504765"/>
            <a:ext cx="37025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Итоговые оценки</a:t>
            </a:r>
            <a:endParaRPr lang="ru-RU" sz="2000" b="1" i="1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119827" y="5671234"/>
            <a:ext cx="33035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И многое, многое другое о Вашем ребенке на </a:t>
            </a:r>
            <a:r>
              <a:rPr lang="en-US" b="1" i="1" dirty="0">
                <a:solidFill>
                  <a:srgbClr val="FF0000"/>
                </a:solidFill>
                <a:latin typeface="Calibri" panose="020F0502020204030204" pitchFamily="34" charset="0"/>
              </a:rPr>
              <a:t>web2edu.ru</a:t>
            </a:r>
            <a:endParaRPr lang="ru-RU" b="1" i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070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6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30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Возможности системы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9825" y="1264554"/>
            <a:ext cx="7160675" cy="5822046"/>
          </a:xfrm>
        </p:spPr>
        <p:txBody>
          <a:bodyPr>
            <a:normAutofit/>
          </a:bodyPr>
          <a:lstStyle/>
          <a:p>
            <a:r>
              <a:rPr lang="ru-RU" b="1" dirty="0" smtClean="0"/>
              <a:t>1</a:t>
            </a:r>
            <a:r>
              <a:rPr lang="ru-RU" b="1" dirty="0"/>
              <a:t>. Для родителя и ученика:</a:t>
            </a:r>
            <a:endParaRPr lang="ru-RU" dirty="0"/>
          </a:p>
          <a:p>
            <a:pPr lvl="1"/>
            <a:r>
              <a:rPr lang="ru-RU" dirty="0"/>
              <a:t>Просмотр домашнего задания</a:t>
            </a:r>
          </a:p>
          <a:p>
            <a:pPr lvl="1"/>
            <a:r>
              <a:rPr lang="ru-RU" dirty="0"/>
              <a:t>Просмотр домашней нагрузки и возможность спланировать время на подготовку домашних заданий с учетом ожидаемой нагрузки</a:t>
            </a:r>
          </a:p>
          <a:p>
            <a:pPr lvl="1"/>
            <a:r>
              <a:rPr lang="ru-RU" dirty="0"/>
              <a:t>Просмотр данных об успеваемости (журнал, </a:t>
            </a:r>
            <a:r>
              <a:rPr lang="ru-RU" dirty="0" smtClean="0"/>
              <a:t>итоговые/средние </a:t>
            </a:r>
            <a:r>
              <a:rPr lang="ru-RU" dirty="0"/>
              <a:t>оценки, рейтинг, посещаемость)</a:t>
            </a:r>
          </a:p>
          <a:p>
            <a:pPr lvl="1"/>
            <a:r>
              <a:rPr lang="ru-RU" dirty="0"/>
              <a:t>Обмен сообщениями с педагогами, учениками, родителями</a:t>
            </a:r>
          </a:p>
          <a:p>
            <a:pPr lvl="1"/>
            <a:r>
              <a:rPr lang="ru-RU" dirty="0"/>
              <a:t>Получение информации о событиях школы/класса</a:t>
            </a:r>
          </a:p>
          <a:p>
            <a:pPr lvl="1"/>
            <a:r>
              <a:rPr lang="ru-RU" dirty="0"/>
              <a:t>Работа в социальной сети, ведение собственного блога</a:t>
            </a:r>
          </a:p>
          <a:p>
            <a:pPr lvl="1"/>
            <a:r>
              <a:rPr lang="ru-RU" dirty="0" smtClean="0"/>
              <a:t>Оперативный </a:t>
            </a:r>
            <a:r>
              <a:rPr lang="ru-RU" dirty="0"/>
              <a:t>поиск информации по образовательным учреждениям, их сравнение, запросы в </a:t>
            </a:r>
            <a:r>
              <a:rPr lang="ru-RU" dirty="0" smtClean="0"/>
              <a:t>Интернет-приемные</a:t>
            </a:r>
            <a:endParaRPr lang="ru-RU" dirty="0"/>
          </a:p>
        </p:txBody>
      </p:sp>
      <p:pic>
        <p:nvPicPr>
          <p:cNvPr id="4098" name="Рисунок 0" descr="схема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8347" y="2365374"/>
            <a:ext cx="4192178" cy="246062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881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858" y="754539"/>
            <a:ext cx="5077876" cy="1280890"/>
          </a:xfrm>
        </p:spPr>
        <p:txBody>
          <a:bodyPr>
            <a:normAutofit fontScale="90000"/>
          </a:bodyPr>
          <a:lstStyle/>
          <a:p>
            <a:r>
              <a:rPr lang="ru-RU" sz="2500" dirty="0"/>
              <a:t>Чтобы попасть в личный кабинет электронного дневника Вам необходимо на главной странице нажать кнопку: «Войти через </a:t>
            </a:r>
            <a:r>
              <a:rPr lang="ru-RU" sz="2500" dirty="0" err="1"/>
              <a:t>Госуслуги</a:t>
            </a:r>
            <a:r>
              <a:rPr lang="ru-RU" sz="2500" dirty="0"/>
              <a:t>» </a:t>
            </a:r>
          </a:p>
        </p:txBody>
      </p:sp>
      <p:pic>
        <p:nvPicPr>
          <p:cNvPr id="1030" name="Рисунок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1" b="2852"/>
          <a:stretch>
            <a:fillRect/>
          </a:stretch>
        </p:blipFill>
        <p:spPr bwMode="auto">
          <a:xfrm>
            <a:off x="6908800" y="868363"/>
            <a:ext cx="447040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Заголовок 1"/>
          <p:cNvSpPr txBox="1">
            <a:spLocks/>
          </p:cNvSpPr>
          <p:nvPr/>
        </p:nvSpPr>
        <p:spPr>
          <a:xfrm>
            <a:off x="1593858" y="3109773"/>
            <a:ext cx="4620676" cy="25593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2300" dirty="0"/>
              <a:t>На странице </a:t>
            </a:r>
            <a:r>
              <a:rPr lang="ru-RU" sz="2300" dirty="0" err="1"/>
              <a:t>ГосУслуг</a:t>
            </a:r>
            <a:r>
              <a:rPr lang="ru-RU" sz="2300" dirty="0"/>
              <a:t> необходимо указать ваши данные для входа в систему. Зайти в </a:t>
            </a:r>
            <a:r>
              <a:rPr lang="ru-RU" sz="2300" dirty="0" err="1"/>
              <a:t>ГосУслуги</a:t>
            </a:r>
            <a:r>
              <a:rPr lang="ru-RU" sz="2300" dirty="0"/>
              <a:t> можно, указав мобильный </a:t>
            </a:r>
            <a:r>
              <a:rPr lang="ru-RU" sz="2300" dirty="0" smtClean="0"/>
              <a:t>телефон, почту</a:t>
            </a:r>
            <a:r>
              <a:rPr lang="ru-RU" sz="2300" dirty="0"/>
              <a:t>, или СНИЛС.</a:t>
            </a:r>
          </a:p>
          <a:p>
            <a:r>
              <a:rPr lang="ru-RU" sz="2300" dirty="0"/>
              <a:t> После нажатия на кнопку «Войти». Вы попадете в свой личный кабинет электронного дневника 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3678" y="2466624"/>
            <a:ext cx="3269189" cy="417968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Прямоугольник 8"/>
          <p:cNvSpPr/>
          <p:nvPr/>
        </p:nvSpPr>
        <p:spPr>
          <a:xfrm>
            <a:off x="1532467" y="129495"/>
            <a:ext cx="9550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Вариант </a:t>
            </a:r>
            <a:r>
              <a:rPr lang="ru-RU" b="1" i="1" dirty="0">
                <a:solidFill>
                  <a:srgbClr val="FF0000"/>
                </a:solidFill>
                <a:latin typeface="Calibri" panose="020F0502020204030204" pitchFamily="34" charset="0"/>
              </a:rPr>
              <a:t>1: Если Вы ранее привязали учетную запись ЕСИА для электронного дневника: 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39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551524" y="971244"/>
            <a:ext cx="9692209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2000" b="1" i="1" dirty="0"/>
              <a:t>Шаг 1: </a:t>
            </a:r>
            <a:r>
              <a:rPr lang="ru-RU" sz="2000" i="1" dirty="0"/>
              <a:t>введите номер мобильного телефона (или адрес электронной почты, или СНИЛС) и пароль на странице </a:t>
            </a:r>
            <a:r>
              <a:rPr lang="ru-RU" sz="2000" i="1" dirty="0" err="1"/>
              <a:t>Госуслуг</a:t>
            </a:r>
            <a:r>
              <a:rPr lang="ru-RU" sz="2000" i="1" dirty="0"/>
              <a:t>, нажмите «Войти». </a:t>
            </a:r>
            <a:endParaRPr lang="ru-RU" sz="2000" dirty="0"/>
          </a:p>
          <a:p>
            <a:r>
              <a:rPr lang="ru-RU" sz="2000" i="1" dirty="0"/>
              <a:t>Система Вам покажет уведомление об отсутствии привязки. </a:t>
            </a:r>
            <a:endParaRPr lang="ru-RU" sz="25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39334" y="5083934"/>
            <a:ext cx="10651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ru-RU" sz="2000" b="1" i="1" dirty="0"/>
              <a:t>Шаг 2: </a:t>
            </a:r>
            <a:r>
              <a:rPr lang="ru-RU" sz="2000" i="1" dirty="0"/>
              <a:t>Нажмите «</a:t>
            </a:r>
            <a:r>
              <a:rPr lang="ru-RU" sz="2000" i="1" dirty="0" err="1"/>
              <a:t>ок</a:t>
            </a:r>
            <a:r>
              <a:rPr lang="ru-RU" sz="2000" i="1" dirty="0"/>
              <a:t>». Вы попадете на страницу регистрации нового пользователя </a:t>
            </a:r>
            <a:endParaRPr lang="ru-RU" sz="2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0324" y="2525041"/>
            <a:ext cx="4876800" cy="166996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1" name="Прямоугольник 10"/>
          <p:cNvSpPr/>
          <p:nvPr/>
        </p:nvSpPr>
        <p:spPr>
          <a:xfrm>
            <a:off x="1117600" y="129495"/>
            <a:ext cx="105748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solidFill>
                  <a:srgbClr val="FF0000"/>
                </a:solidFill>
                <a:latin typeface="Calibri" panose="020F0502020204030204" pitchFamily="34" charset="0"/>
              </a:rPr>
              <a:t>Вариант 2: Если ранее Вы не привязали учетную запись ЕСИА, но логин/пароль от электронного дневника и от </a:t>
            </a:r>
            <a:r>
              <a:rPr lang="ru-RU" b="1" i="1" dirty="0" err="1">
                <a:solidFill>
                  <a:srgbClr val="FF0000"/>
                </a:solidFill>
                <a:latin typeface="Calibri" panose="020F0502020204030204" pitchFamily="34" charset="0"/>
              </a:rPr>
              <a:t>Госуслуг</a:t>
            </a:r>
            <a:r>
              <a:rPr lang="ru-RU" b="1" i="1" dirty="0">
                <a:solidFill>
                  <a:srgbClr val="FF0000"/>
                </a:solidFill>
                <a:latin typeface="Calibri" panose="020F0502020204030204" pitchFamily="34" charset="0"/>
              </a:rPr>
              <a:t> у Вас есть. </a:t>
            </a:r>
          </a:p>
        </p:txBody>
      </p:sp>
    </p:spTree>
    <p:extLst>
      <p:ext uri="{BB962C8B-B14F-4D97-AF65-F5344CB8AC3E}">
        <p14:creationId xmlns:p14="http://schemas.microsoft.com/office/powerpoint/2010/main" val="376905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363133" y="1857647"/>
            <a:ext cx="511863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000" b="1" dirty="0"/>
              <a:t>Шаг 3: </a:t>
            </a:r>
            <a:r>
              <a:rPr lang="ru-RU" sz="2000" dirty="0"/>
              <a:t>Установите галочку в поле «Найти существующего пользователя» 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8096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3938" y="369359"/>
            <a:ext cx="4166129" cy="334372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Прямоугольник 7"/>
          <p:cNvSpPr/>
          <p:nvPr/>
        </p:nvSpPr>
        <p:spPr>
          <a:xfrm>
            <a:off x="1363134" y="4323305"/>
            <a:ext cx="502073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Шаг 4: </a:t>
            </a:r>
            <a:r>
              <a:rPr lang="ru-RU" sz="2000" dirty="0"/>
              <a:t>Введите логин и пароль от электронного дневника (пароль вводить полностью) и нажмите кнопку «Прикрепить». После этого Вы попадете в личный кабинет электронного дневника. 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1763" y="4322372"/>
            <a:ext cx="5573932" cy="19399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2" name="Прямоугольник 11"/>
          <p:cNvSpPr/>
          <p:nvPr/>
        </p:nvSpPr>
        <p:spPr>
          <a:xfrm>
            <a:off x="1" y="99875"/>
            <a:ext cx="767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solidFill>
                  <a:srgbClr val="FF0000"/>
                </a:solidFill>
                <a:latin typeface="Calibri" panose="020F0502020204030204" pitchFamily="34" charset="0"/>
              </a:rPr>
              <a:t>Вариант 2: Если ранее Вы не привязали учетную запись ЕСИА, но логин/пароль от электронного дневника и от </a:t>
            </a:r>
            <a:r>
              <a:rPr lang="ru-RU" b="1" i="1" dirty="0" err="1">
                <a:solidFill>
                  <a:srgbClr val="FF0000"/>
                </a:solidFill>
                <a:latin typeface="Calibri" panose="020F0502020204030204" pitchFamily="34" charset="0"/>
              </a:rPr>
              <a:t>Госуслуг</a:t>
            </a:r>
            <a:r>
              <a:rPr lang="ru-RU" b="1" i="1" dirty="0">
                <a:solidFill>
                  <a:srgbClr val="FF0000"/>
                </a:solidFill>
                <a:latin typeface="Calibri" panose="020F0502020204030204" pitchFamily="34" charset="0"/>
              </a:rPr>
              <a:t> у Вас есть. </a:t>
            </a:r>
          </a:p>
        </p:txBody>
      </p:sp>
    </p:spTree>
    <p:extLst>
      <p:ext uri="{BB962C8B-B14F-4D97-AF65-F5344CB8AC3E}">
        <p14:creationId xmlns:p14="http://schemas.microsoft.com/office/powerpoint/2010/main" val="122268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54212" y="147935"/>
            <a:ext cx="9550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solidFill>
                  <a:srgbClr val="FF0000"/>
                </a:solidFill>
                <a:latin typeface="Calibri" panose="020F0502020204030204" pitchFamily="34" charset="0"/>
              </a:rPr>
              <a:t>Вариант 3: Если ранее Вы не были зарегистрированы на портале государственных услуг, но у Вас есть логин и пароль от электронного дневника.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803400" y="925669"/>
            <a:ext cx="691726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Шаг 1: </a:t>
            </a:r>
            <a:r>
              <a:rPr lang="ru-RU" sz="2000" dirty="0"/>
              <a:t>необходимо нажать кнопку «Зарегистрируйтесь» </a:t>
            </a:r>
            <a:r>
              <a:rPr lang="ru-RU" sz="2000" dirty="0" smtClean="0"/>
              <a:t>И </a:t>
            </a:r>
            <a:r>
              <a:rPr lang="ru-RU" sz="2000" dirty="0"/>
              <a:t>пройти процедуру регистрации на сайте </a:t>
            </a:r>
            <a:r>
              <a:rPr lang="ru-RU" sz="2000" dirty="0" err="1"/>
              <a:t>Госуслуг</a:t>
            </a:r>
            <a:r>
              <a:rPr lang="ru-RU" sz="2000" dirty="0"/>
              <a:t>: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1766" y="1941332"/>
            <a:ext cx="3272896" cy="39274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Прямоугольник 7"/>
          <p:cNvSpPr/>
          <p:nvPr/>
        </p:nvSpPr>
        <p:spPr>
          <a:xfrm>
            <a:off x="1198034" y="2072735"/>
            <a:ext cx="743373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а) заполнив свои данные (Фамилия, Имя, электронный адрес) </a:t>
            </a:r>
          </a:p>
          <a:p>
            <a:r>
              <a:rPr lang="ru-RU" sz="2000" dirty="0"/>
              <a:t>б) подтвердив регистрацию перейдя по ссылке, которая придет Вам на указанный электронный адрес. </a:t>
            </a:r>
          </a:p>
          <a:p>
            <a:r>
              <a:rPr lang="ru-RU" sz="2000" dirty="0"/>
              <a:t>в) создав пароль (удобный для Вас) </a:t>
            </a:r>
          </a:p>
          <a:p>
            <a:r>
              <a:rPr lang="ru-RU" sz="2000" b="1" dirty="0"/>
              <a:t>Получена упрощенная (предварительная) регистрация. Этих шагов достаточно для роли Ученик.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198034" y="4450907"/>
            <a:ext cx="743373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/>
              <a:t>Для ролей </a:t>
            </a:r>
            <a:r>
              <a:rPr lang="ru-RU" sz="2000" b="1" i="1" dirty="0" smtClean="0"/>
              <a:t>Родитель </a:t>
            </a:r>
            <a:r>
              <a:rPr lang="ru-RU" sz="2000" i="1" dirty="0"/>
              <a:t>необходимо выполнить еще ряд действий для получения </a:t>
            </a:r>
            <a:r>
              <a:rPr lang="ru-RU" sz="2000" b="1" i="1" dirty="0"/>
              <a:t>подтвержденной учетной записи </a:t>
            </a:r>
            <a:r>
              <a:rPr lang="ru-RU" sz="2000" i="1" dirty="0"/>
              <a:t>на портале </a:t>
            </a:r>
            <a:r>
              <a:rPr lang="ru-RU" sz="2000" i="1" dirty="0" err="1"/>
              <a:t>Госуслуг</a:t>
            </a:r>
            <a:r>
              <a:rPr lang="ru-RU" sz="2000" i="1" dirty="0"/>
              <a:t>: </a:t>
            </a:r>
            <a:endParaRPr lang="ru-RU" sz="2000" dirty="0"/>
          </a:p>
          <a:p>
            <a:r>
              <a:rPr lang="ru-RU" sz="2000" i="1" dirty="0"/>
              <a:t>г) пройти в кабинет портала </a:t>
            </a:r>
            <a:r>
              <a:rPr lang="ru-RU" sz="2000" i="1" dirty="0" err="1"/>
              <a:t>Госуслуг</a:t>
            </a:r>
            <a:r>
              <a:rPr lang="ru-RU" sz="2000" i="1" dirty="0"/>
              <a:t>, и ввести личные данные </a:t>
            </a:r>
            <a:endParaRPr lang="ru-RU" sz="2000" dirty="0"/>
          </a:p>
          <a:p>
            <a:r>
              <a:rPr lang="ru-RU" sz="2000" i="1" dirty="0"/>
              <a:t>д) пройти проверку введенных данных </a:t>
            </a:r>
            <a:endParaRPr lang="ru-RU" sz="2000" dirty="0"/>
          </a:p>
          <a:p>
            <a:r>
              <a:rPr lang="ru-RU" sz="2000" i="1" dirty="0"/>
              <a:t>е) получить подтвержденную учетную запись.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01532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54212" y="147935"/>
            <a:ext cx="9550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solidFill>
                  <a:srgbClr val="FF0000"/>
                </a:solidFill>
                <a:latin typeface="Calibri" panose="020F0502020204030204" pitchFamily="34" charset="0"/>
              </a:rPr>
              <a:t>Вариант 3: Если ранее Вы не были зарегистрированы на портале государственных услуг, но у Вас есть логин и пароль от электронного дневника.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664229" y="1713069"/>
            <a:ext cx="101303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/>
              <a:t>Шаг 2: </a:t>
            </a:r>
            <a:r>
              <a:rPr lang="ru-RU" sz="2000" i="1" dirty="0"/>
              <a:t>После успешной регистрации на портале государственных услуг </a:t>
            </a:r>
            <a:endParaRPr lang="ru-RU" sz="2000" dirty="0"/>
          </a:p>
          <a:p>
            <a:r>
              <a:rPr lang="ru-RU" sz="2000" i="1" dirty="0"/>
              <a:t>выполните действия </a:t>
            </a:r>
            <a:r>
              <a:rPr lang="ru-RU" sz="2000" b="1" i="1" dirty="0"/>
              <a:t>Варианта 2 </a:t>
            </a:r>
            <a:r>
              <a:rPr lang="ru-RU" sz="2000" i="1" dirty="0"/>
              <a:t>данной инструкции. 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30312" y="3583800"/>
            <a:ext cx="33035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ВНИМАНИЕ, КЛАССНЫЕ РУКОВОДИТЕЛИ!!</a:t>
            </a:r>
            <a:endParaRPr lang="ru-RU" b="1" i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65134" y="3583800"/>
            <a:ext cx="625686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/>
              <a:t>В Ваших личных кабинетах в разделе «Отчеты» есть «Отчёт о логинах и паролях</a:t>
            </a:r>
            <a:r>
              <a:rPr lang="ru-RU" sz="2000" b="1" i="1" dirty="0" smtClean="0"/>
              <a:t>» для родителей</a:t>
            </a:r>
            <a:endParaRPr lang="ru-RU" sz="2000" b="1" i="1" dirty="0"/>
          </a:p>
        </p:txBody>
      </p:sp>
    </p:spTree>
    <p:extLst>
      <p:ext uri="{BB962C8B-B14F-4D97-AF65-F5344CB8AC3E}">
        <p14:creationId xmlns:p14="http://schemas.microsoft.com/office/powerpoint/2010/main" val="1805744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6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30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8962" y="323850"/>
            <a:ext cx="7094537" cy="616666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590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Screenshot_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9" t="2501" b="3734"/>
          <a:stretch>
            <a:fillRect/>
          </a:stretch>
        </p:blipFill>
        <p:spPr bwMode="auto">
          <a:xfrm>
            <a:off x="2252663" y="677862"/>
            <a:ext cx="8412956" cy="560863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885439" y="206314"/>
            <a:ext cx="27767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ru-RU" sz="2000" b="1" i="1" dirty="0"/>
              <a:t>Расписание уроков</a:t>
            </a:r>
          </a:p>
        </p:txBody>
      </p:sp>
    </p:spTree>
    <p:extLst>
      <p:ext uri="{BB962C8B-B14F-4D97-AF65-F5344CB8AC3E}">
        <p14:creationId xmlns:p14="http://schemas.microsoft.com/office/powerpoint/2010/main" val="141945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189</TotalTime>
  <Words>527</Words>
  <Application>Microsoft Office PowerPoint</Application>
  <PresentationFormat>Широкоэкранный</PresentationFormat>
  <Paragraphs>47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Century Gothic</vt:lpstr>
      <vt:lpstr>Times New Roman</vt:lpstr>
      <vt:lpstr>Wingdings 3</vt:lpstr>
      <vt:lpstr>Легкий дым</vt:lpstr>
      <vt:lpstr>Система электронных дневников и журналов</vt:lpstr>
      <vt:lpstr>Возможности системы </vt:lpstr>
      <vt:lpstr>Чтобы попасть в личный кабинет электронного дневника Вам необходимо на главной странице нажать кнопку: «Войти через Госуслуги»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электронных дневников и журналов</dc:title>
  <dc:creator>Антипина Елизавета Михайловна</dc:creator>
  <cp:lastModifiedBy>Соловьева Ирина Михайловна</cp:lastModifiedBy>
  <cp:revision>15</cp:revision>
  <dcterms:created xsi:type="dcterms:W3CDTF">2017-09-12T08:17:02Z</dcterms:created>
  <dcterms:modified xsi:type="dcterms:W3CDTF">2017-09-13T06:05:27Z</dcterms:modified>
</cp:coreProperties>
</file>